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2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12801600" cy="9601200" type="A3"/>
  <p:notesSz cx="6858000" cy="9144000"/>
  <p:defaultTextStyle>
    <a:defPPr>
      <a:defRPr lang="it-IT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234" y="7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49F-322D-472C-946A-D284784E4F74}" type="datetimeFigureOut">
              <a:rPr lang="it-IT" smtClean="0"/>
              <a:t>22/08/2021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4209-843C-4273-8BFB-FB922967A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87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49F-322D-472C-946A-D284784E4F74}" type="datetimeFigureOut">
              <a:rPr lang="it-IT" smtClean="0"/>
              <a:t>22/08/2021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4209-843C-4273-8BFB-FB922967A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16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49F-322D-472C-946A-D284784E4F74}" type="datetimeFigureOut">
              <a:rPr lang="it-IT" smtClean="0"/>
              <a:t>22/08/2021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4209-843C-4273-8BFB-FB922967A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64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49F-322D-472C-946A-D284784E4F74}" type="datetimeFigureOut">
              <a:rPr lang="it-IT" smtClean="0"/>
              <a:t>22/08/2021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4209-843C-4273-8BFB-FB922967A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5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49F-322D-472C-946A-D284784E4F74}" type="datetimeFigureOut">
              <a:rPr lang="it-IT" smtClean="0"/>
              <a:t>22/08/2021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4209-843C-4273-8BFB-FB922967A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59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49F-322D-472C-946A-D284784E4F74}" type="datetimeFigureOut">
              <a:rPr lang="it-IT" smtClean="0"/>
              <a:t>22/08/2021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4209-843C-4273-8BFB-FB922967A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69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49F-322D-472C-946A-D284784E4F74}" type="datetimeFigureOut">
              <a:rPr lang="it-IT" smtClean="0"/>
              <a:t>22/08/2021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4209-843C-4273-8BFB-FB922967A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93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49F-322D-472C-946A-D284784E4F74}" type="datetimeFigureOut">
              <a:rPr lang="it-IT" smtClean="0"/>
              <a:t>22/08/2021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4209-843C-4273-8BFB-FB922967A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32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49F-322D-472C-946A-D284784E4F74}" type="datetimeFigureOut">
              <a:rPr lang="it-IT" smtClean="0"/>
              <a:t>22/08/2021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4209-843C-4273-8BFB-FB922967A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78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49F-322D-472C-946A-D284784E4F74}" type="datetimeFigureOut">
              <a:rPr lang="it-IT" smtClean="0"/>
              <a:t>22/08/2021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4209-843C-4273-8BFB-FB922967A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35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49F-322D-472C-946A-D284784E4F74}" type="datetimeFigureOut">
              <a:rPr lang="it-IT" smtClean="0"/>
              <a:t>22/08/2021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4209-843C-4273-8BFB-FB922967A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94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4349F-322D-472C-946A-D284784E4F74}" type="datetimeFigureOut">
              <a:rPr lang="it-IT" smtClean="0"/>
              <a:t>22/08/2021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64209-843C-4273-8BFB-FB922967A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10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286502" y="3472957"/>
            <a:ext cx="2542762" cy="1186280"/>
          </a:xfrm>
          <a:prstGeom prst="rect">
            <a:avLst/>
          </a:prstGeom>
          <a:solidFill>
            <a:srgbClr val="FFFF99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t-IT" sz="1200" dirty="0" smtClean="0">
                <a:solidFill>
                  <a:schemeClr val="tx1"/>
                </a:solidFill>
              </a:rPr>
              <a:t>Guidare gli alunni al conseguimento di OBIETTIVI EDUCATIVI E COGNITIVI </a:t>
            </a:r>
          </a:p>
          <a:p>
            <a:r>
              <a:rPr lang="it-IT" sz="1200" dirty="0" smtClean="0">
                <a:solidFill>
                  <a:schemeClr val="tx1"/>
                </a:solidFill>
              </a:rPr>
              <a:t>al fine di consentire loro</a:t>
            </a:r>
          </a:p>
          <a:p>
            <a:r>
              <a:rPr lang="it-IT" sz="1200" dirty="0" smtClean="0">
                <a:solidFill>
                  <a:schemeClr val="tx1"/>
                </a:solidFill>
              </a:rPr>
              <a:t>L’INSERIMENTO IN CONTESTI DI RIFERIMENTO PIU’ AMPI e COMPLESSI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997369" y="3056550"/>
            <a:ext cx="3187193" cy="10414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t-IT" sz="1200" dirty="0" smtClean="0">
                <a:solidFill>
                  <a:schemeClr val="tx1"/>
                </a:solidFill>
              </a:rPr>
              <a:t>DIDATTICA INCLUSIVA per OGNI alunno: attenzione alla persona e ai suoi modi di apprendere (gli stili di apprendimento)</a:t>
            </a:r>
          </a:p>
          <a:p>
            <a:r>
              <a:rPr lang="it-IT" sz="1200" dirty="0" smtClean="0">
                <a:solidFill>
                  <a:schemeClr val="tx1"/>
                </a:solidFill>
              </a:rPr>
              <a:t>Dai BES alle risposte inclusive per TUTTA la classe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68152" y="1025005"/>
            <a:ext cx="3606539" cy="7912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t-IT" sz="1200" b="1" dirty="0" smtClean="0">
                <a:solidFill>
                  <a:srgbClr val="FF0000"/>
                </a:solidFill>
              </a:rPr>
              <a:t>LE COMPETENZE CHIAVE (in particolare 4-5-6-7)</a:t>
            </a:r>
          </a:p>
          <a:p>
            <a:r>
              <a:rPr lang="it-IT" sz="1200" dirty="0" smtClean="0">
                <a:solidFill>
                  <a:schemeClr val="tx1"/>
                </a:solidFill>
              </a:rPr>
              <a:t>LA CERTIFICAZIONE DELLE COMPETENZE</a:t>
            </a:r>
          </a:p>
          <a:p>
            <a:r>
              <a:rPr lang="it-IT" sz="1200" dirty="0" smtClean="0">
                <a:solidFill>
                  <a:schemeClr val="tx1"/>
                </a:solidFill>
              </a:rPr>
              <a:t>LA DIDATTICA – L’ESSENZIALE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826941" y="6790643"/>
            <a:ext cx="1319139" cy="60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1200" b="1" dirty="0" smtClean="0">
                <a:solidFill>
                  <a:srgbClr val="FF0000"/>
                </a:solidFill>
              </a:rPr>
              <a:t>DIPARTIMENTI DISCIPLINARI</a:t>
            </a:r>
          </a:p>
          <a:p>
            <a:pPr algn="ctr"/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236546" y="7595988"/>
            <a:ext cx="1517483" cy="503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t-IT" sz="1200" dirty="0" smtClean="0">
                <a:solidFill>
                  <a:schemeClr val="tx1"/>
                </a:solidFill>
              </a:rPr>
              <a:t>L’AUTOVALUTAZIONE e LA VALUTAZIONE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91135" y="5406604"/>
            <a:ext cx="3473001" cy="1266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t-IT" sz="1200" b="1" dirty="0" smtClean="0">
                <a:solidFill>
                  <a:srgbClr val="FF0000"/>
                </a:solidFill>
              </a:rPr>
              <a:t>EQUITA’ degli ESITI attraverso condivisione  attività e metodologie – costruzione ARCHIVIO BUONE PRATICHE – LA COMUNICAZIONE , LO SCAMBIO TRA DOCENTI </a:t>
            </a:r>
            <a:r>
              <a:rPr lang="it-IT" sz="1200" dirty="0" smtClean="0">
                <a:solidFill>
                  <a:schemeClr val="tx1"/>
                </a:solidFill>
              </a:rPr>
              <a:t>– IL PORTFOLIO DEL DOCENTE</a:t>
            </a:r>
          </a:p>
          <a:p>
            <a:r>
              <a:rPr lang="it-IT" sz="1200" dirty="0">
                <a:solidFill>
                  <a:srgbClr val="00B0F0"/>
                </a:solidFill>
              </a:rPr>
              <a:t>Collegamento con scheda progettuale 6</a:t>
            </a:r>
          </a:p>
          <a:p>
            <a:r>
              <a:rPr lang="it-IT" sz="1200" dirty="0" smtClean="0">
                <a:solidFill>
                  <a:srgbClr val="00B0F0"/>
                </a:solidFill>
              </a:rPr>
              <a:t>della </a:t>
            </a:r>
            <a:r>
              <a:rPr lang="it-IT" sz="1200" dirty="0">
                <a:solidFill>
                  <a:srgbClr val="00B0F0"/>
                </a:solidFill>
              </a:rPr>
              <a:t>strategia per le Aree </a:t>
            </a:r>
            <a:r>
              <a:rPr lang="it-IT" sz="1200" dirty="0" smtClean="0">
                <a:solidFill>
                  <a:srgbClr val="00B0F0"/>
                </a:solidFill>
              </a:rPr>
              <a:t>interne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556236" y="8914034"/>
            <a:ext cx="1149269" cy="4621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RECUPERO</a:t>
            </a:r>
          </a:p>
          <a:p>
            <a:pPr algn="ctr"/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68151" y="8238462"/>
            <a:ext cx="1452595" cy="4621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CONTINUITA’</a:t>
            </a:r>
          </a:p>
          <a:p>
            <a:pPr algn="ctr"/>
            <a:r>
              <a:rPr lang="it-IT" sz="1200" b="1" dirty="0" smtClean="0">
                <a:solidFill>
                  <a:srgbClr val="FF0000"/>
                </a:solidFill>
              </a:rPr>
              <a:t>ORIENTAMENTO</a:t>
            </a:r>
          </a:p>
          <a:p>
            <a:pPr algn="ctr"/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8991880" y="6003304"/>
            <a:ext cx="3019011" cy="669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t-IT" sz="1200" dirty="0" smtClean="0">
                <a:solidFill>
                  <a:schemeClr val="tx1"/>
                </a:solidFill>
              </a:rPr>
              <a:t>LE ATTIVITA’ EXTRACURRICOLARI</a:t>
            </a:r>
          </a:p>
          <a:p>
            <a:r>
              <a:rPr lang="it-IT" sz="1200" dirty="0">
                <a:solidFill>
                  <a:srgbClr val="00B0F0"/>
                </a:solidFill>
              </a:rPr>
              <a:t>Collegamento con scheda progettuale 6</a:t>
            </a:r>
          </a:p>
          <a:p>
            <a:r>
              <a:rPr lang="it-IT" sz="1200" dirty="0">
                <a:solidFill>
                  <a:srgbClr val="00B0F0"/>
                </a:solidFill>
              </a:rPr>
              <a:t>della strategia per le Aree interne</a:t>
            </a:r>
            <a:endParaRPr lang="it-IT" sz="1200" dirty="0">
              <a:solidFill>
                <a:schemeClr val="tx1"/>
              </a:solidFill>
            </a:endParaRPr>
          </a:p>
          <a:p>
            <a:endParaRPr lang="it-IT" sz="1200" u="sng" dirty="0">
              <a:solidFill>
                <a:schemeClr val="tx1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368112" y="437730"/>
            <a:ext cx="2236798" cy="4494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IL CURRICOLO</a:t>
            </a:r>
          </a:p>
          <a:p>
            <a:pPr algn="ctr"/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9541608" y="451933"/>
            <a:ext cx="2097738" cy="3144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LO STARE BENE A SCUOLA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1518157" y="4868553"/>
            <a:ext cx="1728192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LE PARI OPPORTUNITA’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9983381" y="5350728"/>
            <a:ext cx="1214191" cy="412734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LA SCUOLA E IL TERRITORIO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8974247" y="941267"/>
            <a:ext cx="3187193" cy="19871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t-IT" sz="1200" dirty="0" smtClean="0">
                <a:solidFill>
                  <a:schemeClr val="tx1"/>
                </a:solidFill>
              </a:rPr>
              <a:t>L’alunno come PERSONA</a:t>
            </a:r>
          </a:p>
          <a:p>
            <a:r>
              <a:rPr lang="it-IT" sz="1200" dirty="0" smtClean="0">
                <a:solidFill>
                  <a:schemeClr val="tx1"/>
                </a:solidFill>
              </a:rPr>
              <a:t>L’importanza degli aspetti NON COGNITIVI </a:t>
            </a:r>
          </a:p>
          <a:p>
            <a:r>
              <a:rPr lang="it-IT" sz="1200" dirty="0" smtClean="0">
                <a:solidFill>
                  <a:schemeClr val="tx1"/>
                </a:solidFill>
              </a:rPr>
              <a:t>(la costruzione di un ambiente sereno favorisce l’apprendimento)</a:t>
            </a:r>
          </a:p>
          <a:p>
            <a:r>
              <a:rPr lang="it-IT" sz="1200" dirty="0" smtClean="0">
                <a:solidFill>
                  <a:schemeClr val="tx1"/>
                </a:solidFill>
              </a:rPr>
              <a:t>La relazione docenti-alunni</a:t>
            </a:r>
          </a:p>
          <a:p>
            <a:r>
              <a:rPr lang="it-IT" sz="1200" dirty="0" smtClean="0">
                <a:solidFill>
                  <a:schemeClr val="tx1"/>
                </a:solidFill>
              </a:rPr>
              <a:t>La relazione docenti-genitori</a:t>
            </a:r>
          </a:p>
          <a:p>
            <a:r>
              <a:rPr lang="it-IT" sz="1200" dirty="0" smtClean="0">
                <a:solidFill>
                  <a:schemeClr val="tx1"/>
                </a:solidFill>
              </a:rPr>
              <a:t>(Contratto formativo – patto di corresponsabilità – RUOLO ATTIVO ALUNNI E GENITORI)</a:t>
            </a:r>
          </a:p>
          <a:p>
            <a:endParaRPr lang="it-IT" sz="1200" dirty="0">
              <a:solidFill>
                <a:schemeClr val="tx1"/>
              </a:solidFill>
            </a:endParaRPr>
          </a:p>
          <a:p>
            <a:r>
              <a:rPr lang="it-IT" sz="1200" dirty="0" smtClean="0">
                <a:solidFill>
                  <a:schemeClr val="tx1"/>
                </a:solidFill>
              </a:rPr>
              <a:t>FORMAZIONE che coinvolga anche i GENITORI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32" name="Freccia a destra 31"/>
          <p:cNvSpPr/>
          <p:nvPr/>
        </p:nvSpPr>
        <p:spPr>
          <a:xfrm rot="13498894">
            <a:off x="4469231" y="3466239"/>
            <a:ext cx="551117" cy="47094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33" name="Freccia a destra 32"/>
          <p:cNvSpPr/>
          <p:nvPr/>
        </p:nvSpPr>
        <p:spPr>
          <a:xfrm rot="19086246">
            <a:off x="7949550" y="3356759"/>
            <a:ext cx="503524" cy="441057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34" name="Freccia a destra 33"/>
          <p:cNvSpPr/>
          <p:nvPr/>
        </p:nvSpPr>
        <p:spPr>
          <a:xfrm rot="9050811">
            <a:off x="4470063" y="4667470"/>
            <a:ext cx="695815" cy="47107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35" name="Freccia a destra 34"/>
          <p:cNvSpPr/>
          <p:nvPr/>
        </p:nvSpPr>
        <p:spPr>
          <a:xfrm rot="2023111">
            <a:off x="7876488" y="4666911"/>
            <a:ext cx="588228" cy="435004"/>
          </a:xfrm>
          <a:prstGeom prst="rightArrow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41" name="Rettangolo 40"/>
          <p:cNvSpPr/>
          <p:nvPr/>
        </p:nvSpPr>
        <p:spPr>
          <a:xfrm>
            <a:off x="8862789" y="5114879"/>
            <a:ext cx="3606524" cy="3685748"/>
          </a:xfrm>
          <a:prstGeom prst="rect">
            <a:avLst/>
          </a:prstGeom>
          <a:noFill/>
          <a:ln w="28575"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42" name="Rettangolo 41"/>
          <p:cNvSpPr/>
          <p:nvPr/>
        </p:nvSpPr>
        <p:spPr>
          <a:xfrm>
            <a:off x="424136" y="4731167"/>
            <a:ext cx="3916234" cy="467794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43" name="Rettangolo 42"/>
          <p:cNvSpPr/>
          <p:nvPr/>
        </p:nvSpPr>
        <p:spPr>
          <a:xfrm>
            <a:off x="424136" y="264097"/>
            <a:ext cx="3881409" cy="415238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44" name="Rettangolo 43"/>
          <p:cNvSpPr/>
          <p:nvPr/>
        </p:nvSpPr>
        <p:spPr>
          <a:xfrm>
            <a:off x="8770939" y="264097"/>
            <a:ext cx="3639077" cy="4143095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68" name="Rettangolo 67"/>
          <p:cNvSpPr/>
          <p:nvPr/>
        </p:nvSpPr>
        <p:spPr>
          <a:xfrm>
            <a:off x="6940899" y="7966132"/>
            <a:ext cx="1446845" cy="5386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t-IT" sz="1200" dirty="0" smtClean="0">
                <a:solidFill>
                  <a:schemeClr val="tx1"/>
                </a:solidFill>
              </a:rPr>
              <a:t>IL PIANO DI MIGLIORAMENTO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70" name="Rettangolo 69"/>
          <p:cNvSpPr/>
          <p:nvPr/>
        </p:nvSpPr>
        <p:spPr>
          <a:xfrm>
            <a:off x="4575100" y="123617"/>
            <a:ext cx="3960877" cy="485526"/>
          </a:xfrm>
          <a:prstGeom prst="rect">
            <a:avLst/>
          </a:prstGeom>
          <a:noFill/>
          <a:ln w="508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t-IT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PTOF = Piano Triennale Offerta Formativa  2019-20; 2020-21; 2021-22 </a:t>
            </a:r>
            <a:r>
              <a:rPr lang="it-IT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parti tratteggiate = ipotesi  di lavoro, </a:t>
            </a:r>
            <a:r>
              <a:rPr lang="it-IT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APPUNTI</a:t>
            </a:r>
          </a:p>
        </p:txBody>
      </p:sp>
      <p:sp>
        <p:nvSpPr>
          <p:cNvPr id="50" name="Rettangolo 49"/>
          <p:cNvSpPr/>
          <p:nvPr/>
        </p:nvSpPr>
        <p:spPr>
          <a:xfrm>
            <a:off x="5211347" y="8680091"/>
            <a:ext cx="1729552" cy="4390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t-IT" sz="1200" dirty="0" smtClean="0">
                <a:solidFill>
                  <a:schemeClr val="tx1"/>
                </a:solidFill>
              </a:rPr>
              <a:t>LA RENDICONTAZIONE SOCIALE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568152" y="3221936"/>
            <a:ext cx="3595984" cy="1015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t-IT" sz="1200" b="1" dirty="0" smtClean="0">
                <a:solidFill>
                  <a:srgbClr val="FF0000"/>
                </a:solidFill>
              </a:rPr>
              <a:t>L’INNOVAZIONE DIDATTICA – l’ambiente di apprendimento – la didattica laboratoriale – l’utilizzo delle  tecnologie</a:t>
            </a:r>
          </a:p>
          <a:p>
            <a:r>
              <a:rPr lang="it-IT" sz="1200" dirty="0">
                <a:solidFill>
                  <a:srgbClr val="00B0F0"/>
                </a:solidFill>
              </a:rPr>
              <a:t>Collegamento con scheda progettuale </a:t>
            </a:r>
            <a:r>
              <a:rPr lang="it-IT" sz="1200" dirty="0" smtClean="0">
                <a:solidFill>
                  <a:srgbClr val="00B0F0"/>
                </a:solidFill>
              </a:rPr>
              <a:t>2</a:t>
            </a:r>
            <a:endParaRPr lang="it-IT" sz="1200" dirty="0">
              <a:solidFill>
                <a:srgbClr val="00B0F0"/>
              </a:solidFill>
            </a:endParaRPr>
          </a:p>
          <a:p>
            <a:r>
              <a:rPr lang="it-IT" sz="1200" dirty="0">
                <a:solidFill>
                  <a:srgbClr val="00B0F0"/>
                </a:solidFill>
              </a:rPr>
              <a:t>Della strategia per le Aree interne</a:t>
            </a:r>
          </a:p>
          <a:p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568152" y="1888437"/>
            <a:ext cx="3595984" cy="1188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t-IT" sz="1200" b="1" dirty="0" smtClean="0">
                <a:solidFill>
                  <a:srgbClr val="FF0000"/>
                </a:solidFill>
              </a:rPr>
              <a:t>LA SCUOLA DELL’INFANZIA: l’importanza della SPECIFICITA’ del percorso 0-6</a:t>
            </a:r>
          </a:p>
          <a:p>
            <a:r>
              <a:rPr lang="it-IT" sz="1200" dirty="0" smtClean="0">
                <a:solidFill>
                  <a:schemeClr val="tx1"/>
                </a:solidFill>
              </a:rPr>
              <a:t>Il RAV della Scuola dell’Infanzia</a:t>
            </a:r>
          </a:p>
          <a:p>
            <a:r>
              <a:rPr lang="it-IT" sz="1200" dirty="0" smtClean="0">
                <a:solidFill>
                  <a:srgbClr val="00B0F0"/>
                </a:solidFill>
              </a:rPr>
              <a:t>Collegamento con scheda progettuale 1</a:t>
            </a:r>
          </a:p>
          <a:p>
            <a:r>
              <a:rPr lang="it-IT" sz="1200" dirty="0" smtClean="0">
                <a:solidFill>
                  <a:srgbClr val="00B0F0"/>
                </a:solidFill>
              </a:rPr>
              <a:t>Della strategia per le Aree interne</a:t>
            </a:r>
            <a:endParaRPr lang="it-IT" sz="1200" dirty="0">
              <a:solidFill>
                <a:srgbClr val="00B0F0"/>
              </a:solidFill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671981" y="7499631"/>
            <a:ext cx="3492155" cy="638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t-IT" sz="1200" dirty="0" smtClean="0">
                <a:solidFill>
                  <a:schemeClr val="tx1"/>
                </a:solidFill>
              </a:rPr>
              <a:t>LA PLURICLASSE</a:t>
            </a:r>
          </a:p>
          <a:p>
            <a:r>
              <a:rPr lang="it-IT" sz="1200" dirty="0" smtClean="0">
                <a:solidFill>
                  <a:srgbClr val="00B0F0"/>
                </a:solidFill>
              </a:rPr>
              <a:t>Collegamento </a:t>
            </a:r>
            <a:r>
              <a:rPr lang="it-IT" sz="1200" dirty="0">
                <a:solidFill>
                  <a:srgbClr val="00B0F0"/>
                </a:solidFill>
              </a:rPr>
              <a:t>con scheda progettuale </a:t>
            </a:r>
            <a:r>
              <a:rPr lang="it-IT" sz="1200" dirty="0" smtClean="0">
                <a:solidFill>
                  <a:srgbClr val="00B0F0"/>
                </a:solidFill>
              </a:rPr>
              <a:t>3 e 4 della </a:t>
            </a:r>
            <a:r>
              <a:rPr lang="it-IT" sz="1200" dirty="0">
                <a:solidFill>
                  <a:srgbClr val="00B0F0"/>
                </a:solidFill>
              </a:rPr>
              <a:t>strategia per le Aree interne</a:t>
            </a:r>
          </a:p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54" name="Rettangolo 53"/>
          <p:cNvSpPr/>
          <p:nvPr/>
        </p:nvSpPr>
        <p:spPr>
          <a:xfrm>
            <a:off x="2705505" y="8318137"/>
            <a:ext cx="1393587" cy="4621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POTENZIAMENTO</a:t>
            </a:r>
          </a:p>
          <a:p>
            <a:pPr algn="ctr"/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55" name="Rettangolo 54"/>
          <p:cNvSpPr/>
          <p:nvPr/>
        </p:nvSpPr>
        <p:spPr>
          <a:xfrm>
            <a:off x="8974247" y="6854114"/>
            <a:ext cx="3036644" cy="521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t-IT" sz="1200" dirty="0" smtClean="0">
                <a:solidFill>
                  <a:schemeClr val="tx1"/>
                </a:solidFill>
              </a:rPr>
              <a:t>COLLABORAZIONE CON ENTI del </a:t>
            </a:r>
            <a:r>
              <a:rPr lang="it-IT" sz="1200" u="sng" dirty="0" smtClean="0">
                <a:solidFill>
                  <a:schemeClr val="tx1"/>
                </a:solidFill>
              </a:rPr>
              <a:t>TERRITORIO con particolare attenzione al</a:t>
            </a:r>
            <a:endParaRPr lang="it-IT" sz="1200" u="sng" dirty="0">
              <a:solidFill>
                <a:schemeClr val="tx1"/>
              </a:solidFill>
            </a:endParaRPr>
          </a:p>
        </p:txBody>
      </p:sp>
      <p:sp>
        <p:nvSpPr>
          <p:cNvPr id="56" name="Rettangolo 55"/>
          <p:cNvSpPr/>
          <p:nvPr/>
        </p:nvSpPr>
        <p:spPr>
          <a:xfrm>
            <a:off x="9278378" y="7513275"/>
            <a:ext cx="2360968" cy="412734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L’EDUCAZIONE ALLA LEGALITA’</a:t>
            </a:r>
          </a:p>
        </p:txBody>
      </p:sp>
      <p:sp>
        <p:nvSpPr>
          <p:cNvPr id="58" name="Rettangolo 57"/>
          <p:cNvSpPr/>
          <p:nvPr/>
        </p:nvSpPr>
        <p:spPr>
          <a:xfrm>
            <a:off x="9278378" y="8136457"/>
            <a:ext cx="2360968" cy="412734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L’EDUCAZIONE ALLA SALUTE</a:t>
            </a:r>
          </a:p>
        </p:txBody>
      </p:sp>
      <p:sp>
        <p:nvSpPr>
          <p:cNvPr id="59" name="Rettangolo 58"/>
          <p:cNvSpPr/>
          <p:nvPr/>
        </p:nvSpPr>
        <p:spPr>
          <a:xfrm>
            <a:off x="4512810" y="766351"/>
            <a:ext cx="3435814" cy="65428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t-IT" sz="1050" dirty="0" smtClean="0">
                <a:solidFill>
                  <a:schemeClr val="tx1"/>
                </a:solidFill>
              </a:rPr>
              <a:t>Infanzia: linguaggi non verbali – lingua inglese – introduzione strumentazioni digitali – approfondimento aspetti  caratterizzanti percorso 0-6</a:t>
            </a:r>
            <a:endParaRPr lang="it-IT" sz="1050" dirty="0">
              <a:solidFill>
                <a:schemeClr val="tx1"/>
              </a:solidFill>
            </a:endParaRPr>
          </a:p>
        </p:txBody>
      </p:sp>
      <p:sp>
        <p:nvSpPr>
          <p:cNvPr id="60" name="Rettangolo 59"/>
          <p:cNvSpPr/>
          <p:nvPr/>
        </p:nvSpPr>
        <p:spPr>
          <a:xfrm>
            <a:off x="4521850" y="1528298"/>
            <a:ext cx="3440807" cy="81655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t-IT" sz="1050" dirty="0" smtClean="0">
                <a:solidFill>
                  <a:schemeClr val="tx1"/>
                </a:solidFill>
              </a:rPr>
              <a:t>Primaria e Secondaria: aspetti trasversali, ma in continuità con quanto  approfondito nel precedente triennio. Riflessioni su aspetti relativi a ambito scientifico e dei linguaggi non v erbali, in </a:t>
            </a:r>
            <a:r>
              <a:rPr lang="it-IT" sz="1050" dirty="0" err="1" smtClean="0">
                <a:solidFill>
                  <a:schemeClr val="tx1"/>
                </a:solidFill>
              </a:rPr>
              <a:t>rel</a:t>
            </a:r>
            <a:r>
              <a:rPr lang="it-IT" sz="1050" dirty="0" smtClean="0">
                <a:solidFill>
                  <a:schemeClr val="tx1"/>
                </a:solidFill>
              </a:rPr>
              <a:t> a competenze 4-5-6-7</a:t>
            </a:r>
            <a:endParaRPr lang="it-IT" sz="1050" dirty="0">
              <a:solidFill>
                <a:schemeClr val="tx1"/>
              </a:solidFill>
            </a:endParaRPr>
          </a:p>
        </p:txBody>
      </p:sp>
      <p:sp>
        <p:nvSpPr>
          <p:cNvPr id="64" name="Rettangolo 63"/>
          <p:cNvSpPr/>
          <p:nvPr/>
        </p:nvSpPr>
        <p:spPr>
          <a:xfrm>
            <a:off x="4503723" y="5406604"/>
            <a:ext cx="3325541" cy="69014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t-IT" sz="1000" dirty="0" smtClean="0">
                <a:solidFill>
                  <a:schemeClr val="tx1"/>
                </a:solidFill>
              </a:rPr>
              <a:t>Le risorse umane</a:t>
            </a:r>
          </a:p>
          <a:p>
            <a:r>
              <a:rPr lang="it-IT" sz="1000" dirty="0" smtClean="0">
                <a:solidFill>
                  <a:schemeClr val="tx1"/>
                </a:solidFill>
              </a:rPr>
              <a:t>Strategie  per limitare effetti del TURN over</a:t>
            </a:r>
          </a:p>
          <a:p>
            <a:r>
              <a:rPr lang="it-IT" sz="1000" dirty="0" smtClean="0">
                <a:solidFill>
                  <a:schemeClr val="tx1"/>
                </a:solidFill>
              </a:rPr>
              <a:t>Strategie per aumentare senso di APPARTENENZA e LAVORO di EQUIPE</a:t>
            </a:r>
          </a:p>
        </p:txBody>
      </p:sp>
      <p:sp>
        <p:nvSpPr>
          <p:cNvPr id="65" name="Rettangolo 64"/>
          <p:cNvSpPr/>
          <p:nvPr/>
        </p:nvSpPr>
        <p:spPr>
          <a:xfrm>
            <a:off x="4546264" y="2440207"/>
            <a:ext cx="3416393" cy="32545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t-IT" sz="1050" dirty="0" smtClean="0">
                <a:solidFill>
                  <a:schemeClr val="tx1"/>
                </a:solidFill>
              </a:rPr>
              <a:t>Il curricolo di italiano come L2</a:t>
            </a:r>
            <a:endParaRPr lang="it-IT" sz="1050" dirty="0">
              <a:solidFill>
                <a:schemeClr val="tx1"/>
              </a:solidFill>
            </a:endParaRPr>
          </a:p>
        </p:txBody>
      </p:sp>
      <p:sp>
        <p:nvSpPr>
          <p:cNvPr id="2" name="Freccia ad arco 1"/>
          <p:cNvSpPr/>
          <p:nvPr/>
        </p:nvSpPr>
        <p:spPr>
          <a:xfrm rot="1795962">
            <a:off x="6838621" y="7524676"/>
            <a:ext cx="529736" cy="50313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9" name="Freccia ad arco 68"/>
          <p:cNvSpPr/>
          <p:nvPr/>
        </p:nvSpPr>
        <p:spPr>
          <a:xfrm rot="6709634">
            <a:off x="6795975" y="8562956"/>
            <a:ext cx="529736" cy="50313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1" name="Freccia ad arco 70"/>
          <p:cNvSpPr/>
          <p:nvPr/>
        </p:nvSpPr>
        <p:spPr>
          <a:xfrm rot="16662842">
            <a:off x="4971678" y="8088362"/>
            <a:ext cx="529736" cy="50313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2" name="Rettangolo 71"/>
          <p:cNvSpPr/>
          <p:nvPr/>
        </p:nvSpPr>
        <p:spPr>
          <a:xfrm>
            <a:off x="4522468" y="6220220"/>
            <a:ext cx="3288050" cy="45258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t-IT" sz="1000" dirty="0" smtClean="0">
                <a:solidFill>
                  <a:schemeClr val="tx1"/>
                </a:solidFill>
              </a:rPr>
              <a:t>Il senso della CONTINUITA’: quali percorsi – quali attività – quali relazioni con  l’orientamento 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73" name="Rettangolo 72"/>
          <p:cNvSpPr/>
          <p:nvPr/>
        </p:nvSpPr>
        <p:spPr>
          <a:xfrm>
            <a:off x="4492145" y="6769465"/>
            <a:ext cx="3365325" cy="47520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t-IT" sz="1000" dirty="0" smtClean="0">
                <a:solidFill>
                  <a:schemeClr val="tx1"/>
                </a:solidFill>
              </a:rPr>
              <a:t>Lingue straniere – certificazioni ma anche </a:t>
            </a:r>
            <a:r>
              <a:rPr lang="it-IT" sz="1000" dirty="0" err="1" smtClean="0">
                <a:solidFill>
                  <a:schemeClr val="tx1"/>
                </a:solidFill>
              </a:rPr>
              <a:t>Etwinning</a:t>
            </a:r>
            <a:r>
              <a:rPr lang="it-IT" sz="1000" dirty="0" smtClean="0">
                <a:solidFill>
                  <a:schemeClr val="tx1"/>
                </a:solidFill>
              </a:rPr>
              <a:t> e scambi culturali – progetti </a:t>
            </a:r>
            <a:r>
              <a:rPr lang="it-IT" sz="1000" dirty="0" err="1" smtClean="0">
                <a:solidFill>
                  <a:schemeClr val="tx1"/>
                </a:solidFill>
              </a:rPr>
              <a:t>Pon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4556572" y="2898697"/>
            <a:ext cx="3416393" cy="44167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t-IT" sz="1050" dirty="0" smtClean="0">
                <a:solidFill>
                  <a:schemeClr val="tx1"/>
                </a:solidFill>
              </a:rPr>
              <a:t>Il potenziamento delle biblioteche scolastiche – i laboratori di lettura e scrittura</a:t>
            </a:r>
            <a:endParaRPr lang="it-IT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485387" y="264096"/>
            <a:ext cx="3427581" cy="1209734"/>
          </a:xfrm>
          <a:prstGeom prst="rect">
            <a:avLst/>
          </a:prstGeom>
          <a:solidFill>
            <a:srgbClr val="FFFF99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t" anchorCtr="0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Guidare gli alunni al conseguimento di OBIETTIVI EDUCATIVI E COGNITIVI 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al fine di consentire loro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L’INSERIMENTO IN CONTESTI DI RIFERIMENTO PIU’ AMPI e COMPLESSI</a:t>
            </a:r>
          </a:p>
        </p:txBody>
      </p:sp>
      <p:sp>
        <p:nvSpPr>
          <p:cNvPr id="5" name="Rettangolo 4"/>
          <p:cNvSpPr/>
          <p:nvPr/>
        </p:nvSpPr>
        <p:spPr>
          <a:xfrm>
            <a:off x="4480364" y="1776264"/>
            <a:ext cx="3432604" cy="504056"/>
          </a:xfrm>
          <a:prstGeom prst="rect">
            <a:avLst/>
          </a:prstGeom>
          <a:solidFill>
            <a:srgbClr val="FFFF99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t" anchorCtr="0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PROGETTI DI ISTITUTO</a:t>
            </a:r>
          </a:p>
        </p:txBody>
      </p:sp>
      <p:sp>
        <p:nvSpPr>
          <p:cNvPr id="6" name="Rettangolo 5"/>
          <p:cNvSpPr/>
          <p:nvPr/>
        </p:nvSpPr>
        <p:spPr>
          <a:xfrm>
            <a:off x="697380" y="2591068"/>
            <a:ext cx="2520280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t" anchorCtr="0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RECUPERO E POTENZIAMENTO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697380" y="3397557"/>
            <a:ext cx="2520280" cy="6048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t" anchorCtr="0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CONTINUITA’ e ORIENTAMENTO</a:t>
            </a:r>
          </a:p>
        </p:txBody>
      </p:sp>
      <p:sp>
        <p:nvSpPr>
          <p:cNvPr id="9" name="Rettangolo 8"/>
          <p:cNvSpPr/>
          <p:nvPr/>
        </p:nvSpPr>
        <p:spPr>
          <a:xfrm>
            <a:off x="3902500" y="3397557"/>
            <a:ext cx="1915413" cy="504056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t" anchorCtr="0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EDUCAZIONE ALLA LEGALITA’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141185" y="2591068"/>
            <a:ext cx="2217846" cy="504056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t" anchorCtr="0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EDUCAZIONE ALLA SALUTE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603472" y="2593756"/>
            <a:ext cx="2981904" cy="560153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8016" tIns="64008" rIns="128016" bIns="64008" rtlCol="0" anchor="t" anchorCtr="0">
            <a:spAutoFit/>
          </a:bodyPr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L’AMBIENTE e L’ECOSOSTENIBILITA’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THERE IS NO PLANET B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8697855" y="7940450"/>
            <a:ext cx="2520280" cy="504056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t" anchorCtr="0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LA SCUOLA E IL TERRITORIO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941791" y="2577744"/>
            <a:ext cx="1915413" cy="504056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t" anchorCtr="0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CITTADINANZA E COSTITUZIONE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783236" y="4964397"/>
            <a:ext cx="2034677" cy="3360920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t" anchorCtr="0">
            <a:spAutoFit/>
          </a:bodyPr>
          <a:lstStyle/>
          <a:p>
            <a:pPr algn="ctr"/>
            <a:endParaRPr lang="it-IT" sz="1400" dirty="0"/>
          </a:p>
          <a:p>
            <a:r>
              <a:rPr lang="it-IT" sz="1400" dirty="0">
                <a:solidFill>
                  <a:schemeClr val="tx1"/>
                </a:solidFill>
              </a:rPr>
              <a:t>IL RISPETTO DELLA PERSONA, DELLA SUA DIGNITA’</a:t>
            </a:r>
          </a:p>
          <a:p>
            <a:r>
              <a:rPr lang="it-IT" sz="1400" dirty="0">
                <a:solidFill>
                  <a:schemeClr val="tx1"/>
                </a:solidFill>
              </a:rPr>
              <a:t>L’IMPORTANZA DELLA LIBERTA’</a:t>
            </a:r>
          </a:p>
          <a:p>
            <a:r>
              <a:rPr lang="it-IT" sz="1400" dirty="0">
                <a:solidFill>
                  <a:schemeClr val="tx1"/>
                </a:solidFill>
              </a:rPr>
              <a:t>IL VALORE DELL’UGUAGLIANZA, DEL RISPETTO DELLA DIVERSITA’, DELL’ACCOGLIENZA, DELLA SOLIDARIETA’</a:t>
            </a:r>
          </a:p>
          <a:p>
            <a:r>
              <a:rPr lang="it-IT" sz="1400" dirty="0">
                <a:solidFill>
                  <a:schemeClr val="tx1"/>
                </a:solidFill>
              </a:rPr>
              <a:t>I DIRITTI, LA RESPONSABILITA’. IL DOVERE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120346" y="3397557"/>
            <a:ext cx="2217846" cy="504056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t" anchorCtr="0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EDUCAZIONE All’AFFETTIVITA’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6120346" y="4204047"/>
            <a:ext cx="2217846" cy="504056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t" anchorCtr="0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EDUCAZIONE FISICA E SPORTIVA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697380" y="4241051"/>
            <a:ext cx="2520280" cy="1421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t" anchorCtr="0">
            <a:spAutoFit/>
          </a:bodyPr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BIBLIOTECHE DI PLESSO: laboratori di lettura e scrittura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POTENZIAMENTO LINGUE STRANIERE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MUSICA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CODING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6120346" y="5022267"/>
            <a:ext cx="2217846" cy="504056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t" anchorCtr="0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EDUCAZIONE ALIMENTARE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8849072" y="3447962"/>
            <a:ext cx="2217846" cy="504056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t" anchorCtr="0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IL NOSTRO TERRITORIO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8852138" y="4204047"/>
            <a:ext cx="2217846" cy="504056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t" anchorCtr="0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LA STORIA  LOCALE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719076" y="5884507"/>
            <a:ext cx="2520280" cy="3447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t" anchorCtr="0">
            <a:spAutoFit/>
          </a:bodyPr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METODI DI STUDIO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714694" y="6421893"/>
            <a:ext cx="2520280" cy="5601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t" anchorCtr="0">
            <a:spAutoFit/>
          </a:bodyPr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AMBIENTE DI APPRENDIMENTO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8840616" y="4952015"/>
            <a:ext cx="2217846" cy="504056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t" anchorCtr="0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LE RISORSE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3842867" y="4227397"/>
            <a:ext cx="1915413" cy="504056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t" anchorCtr="0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EDUCAZIONE STRADALE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730154" y="7811740"/>
            <a:ext cx="2520280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t" anchorCtr="0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PARI OPPORTUNITA’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2260340" y="9064991"/>
            <a:ext cx="7560840" cy="3774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t" anchorCtr="0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IL CURRICOLO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80120" y="2424335"/>
            <a:ext cx="11521280" cy="7920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2260340" y="8615999"/>
            <a:ext cx="7560840" cy="3144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LO STARE BENE A SCUOLA</a:t>
            </a:r>
            <a:endParaRPr lang="it-IT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1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20462" y="241593"/>
            <a:ext cx="32641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Dal </a:t>
            </a:r>
            <a:r>
              <a:rPr lang="it-IT" dirty="0" err="1" smtClean="0"/>
              <a:t>Rav</a:t>
            </a:r>
            <a:r>
              <a:rPr lang="it-IT" dirty="0" smtClean="0"/>
              <a:t> – giugno 2019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6373" r="5317" b="7835"/>
          <a:stretch/>
        </p:blipFill>
        <p:spPr bwMode="auto">
          <a:xfrm>
            <a:off x="875762" y="1596980"/>
            <a:ext cx="10972801" cy="739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6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9903" r="6162" b="18530"/>
          <a:stretch/>
        </p:blipFill>
        <p:spPr bwMode="auto">
          <a:xfrm>
            <a:off x="1000200" y="1488232"/>
            <a:ext cx="10290220" cy="698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5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4" t="18750" r="7852" b="15229"/>
          <a:stretch/>
        </p:blipFill>
        <p:spPr bwMode="auto">
          <a:xfrm>
            <a:off x="1216224" y="984175"/>
            <a:ext cx="11465112" cy="728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6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12411" r="6690" b="33319"/>
          <a:stretch/>
        </p:blipFill>
        <p:spPr bwMode="auto">
          <a:xfrm>
            <a:off x="1432248" y="192088"/>
            <a:ext cx="9744834" cy="487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928192" y="5064505"/>
            <a:ext cx="11161240" cy="42005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144216" y="5304656"/>
            <a:ext cx="102971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PRIORITA’</a:t>
            </a:r>
          </a:p>
          <a:p>
            <a:r>
              <a:rPr lang="it-IT" sz="2000" dirty="0" smtClean="0"/>
              <a:t>Utilizzare </a:t>
            </a:r>
            <a:r>
              <a:rPr lang="it-IT" sz="2000" dirty="0"/>
              <a:t>il curricolo verticale per la competenza digitale. </a:t>
            </a:r>
          </a:p>
          <a:p>
            <a:r>
              <a:rPr lang="it-IT" sz="2000" dirty="0"/>
              <a:t>Arrivare alla compilazione consapevole (da parte di almeno due terzi dei docenti del Consiglio di classe) della certificazione dei traguardi relativi alla competenza digitale, cioè fare in modo che almeno i 2/3 dei docenti svolgano attività con il coinvolgimento della </a:t>
            </a:r>
            <a:r>
              <a:rPr lang="it-IT" sz="2000" dirty="0" err="1"/>
              <a:t>comp</a:t>
            </a:r>
            <a:r>
              <a:rPr lang="it-IT" sz="2000" dirty="0"/>
              <a:t> digitale </a:t>
            </a:r>
          </a:p>
          <a:p>
            <a:endParaRPr lang="it-IT" sz="2000" dirty="0" smtClean="0"/>
          </a:p>
          <a:p>
            <a:endParaRPr lang="it-IT" sz="2000" dirty="0"/>
          </a:p>
          <a:p>
            <a:r>
              <a:rPr lang="it-IT" sz="2000" dirty="0" smtClean="0"/>
              <a:t>TRAGUARDO </a:t>
            </a:r>
            <a:endParaRPr lang="it-IT" sz="2000" dirty="0"/>
          </a:p>
          <a:p>
            <a:r>
              <a:rPr lang="it-IT" sz="2000" dirty="0"/>
              <a:t>Utilizzare il curricolo digitale per le attività di progettazione ad inizio anno. </a:t>
            </a:r>
          </a:p>
          <a:p>
            <a:r>
              <a:rPr lang="it-IT" sz="2000" dirty="0"/>
              <a:t>Tutte le classi: progettare attività per la propria classe tenendo conto di quanto previsto nel curricolo digitale - per il primo anno: prendere in considerazione almeno il 50% di quanto previsto nel curricolo </a:t>
            </a:r>
          </a:p>
        </p:txBody>
      </p:sp>
    </p:spTree>
    <p:extLst>
      <p:ext uri="{BB962C8B-B14F-4D97-AF65-F5344CB8AC3E}">
        <p14:creationId xmlns:p14="http://schemas.microsoft.com/office/powerpoint/2010/main" val="374387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10168" r="5296" b="7702"/>
          <a:stretch/>
        </p:blipFill>
        <p:spPr bwMode="auto">
          <a:xfrm>
            <a:off x="1043188" y="991673"/>
            <a:ext cx="10792497" cy="801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0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20952" r="8909" b="27948"/>
          <a:stretch/>
        </p:blipFill>
        <p:spPr bwMode="auto">
          <a:xfrm>
            <a:off x="901521" y="2163650"/>
            <a:ext cx="10509162" cy="498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0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8450" r="4472" b="12456"/>
          <a:stretch/>
        </p:blipFill>
        <p:spPr bwMode="auto">
          <a:xfrm>
            <a:off x="914400" y="824248"/>
            <a:ext cx="11037194" cy="771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5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680</Words>
  <Application>Microsoft Office PowerPoint</Application>
  <PresentationFormat>Formato A3 (297x420 mm)</PresentationFormat>
  <Paragraphs>99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Ivana</dc:creator>
  <cp:lastModifiedBy>Ivana</cp:lastModifiedBy>
  <cp:revision>28</cp:revision>
  <cp:lastPrinted>2015-12-27T14:29:56Z</cp:lastPrinted>
  <dcterms:created xsi:type="dcterms:W3CDTF">2015-11-14T21:25:15Z</dcterms:created>
  <dcterms:modified xsi:type="dcterms:W3CDTF">2021-08-22T15:12:44Z</dcterms:modified>
</cp:coreProperties>
</file>